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0" roundtripDataSignature="AMtx7mhJOU2yF3UXArSGuHqrghYX+KWe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IQ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 txBox="1"/>
          <p:nvPr>
            <p:ph type="ctrTitle"/>
          </p:nvPr>
        </p:nvSpPr>
        <p:spPr>
          <a:xfrm>
            <a:off x="727362" y="360219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9"/>
          <p:cNvSpPr txBox="1"/>
          <p:nvPr>
            <p:ph idx="1" type="subTitle"/>
          </p:nvPr>
        </p:nvSpPr>
        <p:spPr>
          <a:xfrm>
            <a:off x="727362" y="1884074"/>
            <a:ext cx="6435437" cy="56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Blank">
  <p:cSld name="Content_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8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53" name="Google Shape;53;p48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Circle Pictures">
  <p:cSld name="Content + Circle Picture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/>
          <p:nvPr>
            <p:ph idx="2" type="pic"/>
          </p:nvPr>
        </p:nvSpPr>
        <p:spPr>
          <a:xfrm>
            <a:off x="969963" y="1566304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6" name="Google Shape;56;p49"/>
          <p:cNvSpPr/>
          <p:nvPr>
            <p:ph idx="3" type="pic"/>
          </p:nvPr>
        </p:nvSpPr>
        <p:spPr>
          <a:xfrm>
            <a:off x="3581400" y="1566303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7" name="Google Shape;57;p49"/>
          <p:cNvSpPr/>
          <p:nvPr>
            <p:ph idx="4" type="pic"/>
          </p:nvPr>
        </p:nvSpPr>
        <p:spPr>
          <a:xfrm>
            <a:off x="6192837" y="1566302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58" name="Google Shape;58;p49"/>
          <p:cNvSpPr/>
          <p:nvPr>
            <p:ph idx="5" type="pic"/>
          </p:nvPr>
        </p:nvSpPr>
        <p:spPr>
          <a:xfrm>
            <a:off x="8804274" y="1566301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cxnSp>
        <p:nvCxnSpPr>
          <p:cNvPr id="59" name="Google Shape;59;p49"/>
          <p:cNvCxnSpPr/>
          <p:nvPr/>
        </p:nvCxnSpPr>
        <p:spPr>
          <a:xfrm>
            <a:off x="3349671" y="4014635"/>
            <a:ext cx="0" cy="11870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" name="Google Shape;60;p49"/>
          <p:cNvCxnSpPr/>
          <p:nvPr/>
        </p:nvCxnSpPr>
        <p:spPr>
          <a:xfrm>
            <a:off x="5970419" y="4014635"/>
            <a:ext cx="0" cy="11870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9"/>
          <p:cNvCxnSpPr/>
          <p:nvPr/>
        </p:nvCxnSpPr>
        <p:spPr>
          <a:xfrm>
            <a:off x="8591167" y="4014635"/>
            <a:ext cx="0" cy="118701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49"/>
          <p:cNvSpPr txBox="1"/>
          <p:nvPr>
            <p:ph idx="1" type="body"/>
          </p:nvPr>
        </p:nvSpPr>
        <p:spPr>
          <a:xfrm>
            <a:off x="997897" y="3983463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9"/>
          <p:cNvSpPr txBox="1"/>
          <p:nvPr>
            <p:ph idx="6" type="body"/>
          </p:nvPr>
        </p:nvSpPr>
        <p:spPr>
          <a:xfrm>
            <a:off x="3618645" y="3983463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49"/>
          <p:cNvSpPr txBox="1"/>
          <p:nvPr>
            <p:ph idx="7" type="body"/>
          </p:nvPr>
        </p:nvSpPr>
        <p:spPr>
          <a:xfrm>
            <a:off x="6239393" y="3983463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9"/>
          <p:cNvSpPr txBox="1"/>
          <p:nvPr>
            <p:ph idx="8" type="body"/>
          </p:nvPr>
        </p:nvSpPr>
        <p:spPr>
          <a:xfrm>
            <a:off x="8860143" y="3983463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49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67" name="Google Shape;67;p49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s">
  <p:cSld name="Content + Pictures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0"/>
          <p:cNvSpPr/>
          <p:nvPr>
            <p:ph idx="2" type="pic"/>
          </p:nvPr>
        </p:nvSpPr>
        <p:spPr>
          <a:xfrm>
            <a:off x="970722" y="185517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p50"/>
          <p:cNvSpPr/>
          <p:nvPr>
            <p:ph idx="3" type="pic"/>
          </p:nvPr>
        </p:nvSpPr>
        <p:spPr>
          <a:xfrm>
            <a:off x="7901451" y="1855178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1" name="Google Shape;71;p50"/>
          <p:cNvSpPr/>
          <p:nvPr>
            <p:ph idx="4" type="pic"/>
          </p:nvPr>
        </p:nvSpPr>
        <p:spPr>
          <a:xfrm>
            <a:off x="4436086" y="1855177"/>
            <a:ext cx="3141663" cy="2090737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2" name="Google Shape;72;p50"/>
          <p:cNvSpPr txBox="1"/>
          <p:nvPr>
            <p:ph idx="1" type="body"/>
          </p:nvPr>
        </p:nvSpPr>
        <p:spPr>
          <a:xfrm>
            <a:off x="1206774" y="360919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90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50"/>
          <p:cNvSpPr txBox="1"/>
          <p:nvPr>
            <p:ph idx="5" type="body"/>
          </p:nvPr>
        </p:nvSpPr>
        <p:spPr>
          <a:xfrm>
            <a:off x="4672139" y="3612454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90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50"/>
          <p:cNvSpPr txBox="1"/>
          <p:nvPr>
            <p:ph idx="6" type="body"/>
          </p:nvPr>
        </p:nvSpPr>
        <p:spPr>
          <a:xfrm>
            <a:off x="8137503" y="3607947"/>
            <a:ext cx="2669558" cy="15242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900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50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76" name="Google Shape;76;p50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double column">
  <p:cSld name="Content double column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1"/>
          <p:cNvSpPr txBox="1"/>
          <p:nvPr>
            <p:ph idx="1" type="body"/>
          </p:nvPr>
        </p:nvSpPr>
        <p:spPr>
          <a:xfrm>
            <a:off x="457201" y="2043545"/>
            <a:ext cx="5562599" cy="413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51"/>
          <p:cNvSpPr txBox="1"/>
          <p:nvPr>
            <p:ph idx="2" type="body"/>
          </p:nvPr>
        </p:nvSpPr>
        <p:spPr>
          <a:xfrm>
            <a:off x="6172199" y="2043545"/>
            <a:ext cx="5562599" cy="413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51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51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82" name="Google Shape;82;p51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 #1">
  <p:cSld name="Chapter Slide #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0"/>
          <p:cNvSpPr txBox="1"/>
          <p:nvPr>
            <p:ph type="ctrTitle"/>
          </p:nvPr>
        </p:nvSpPr>
        <p:spPr>
          <a:xfrm>
            <a:off x="4724398" y="2195947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0"/>
          <p:cNvSpPr txBox="1"/>
          <p:nvPr>
            <p:ph idx="1" type="subTitle"/>
          </p:nvPr>
        </p:nvSpPr>
        <p:spPr>
          <a:xfrm>
            <a:off x="4724398" y="3719802"/>
            <a:ext cx="6435437" cy="56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 #2">
  <p:cSld name="Chapter Slide #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1"/>
          <p:cNvSpPr txBox="1"/>
          <p:nvPr>
            <p:ph type="ctrTitle"/>
          </p:nvPr>
        </p:nvSpPr>
        <p:spPr>
          <a:xfrm>
            <a:off x="526471" y="2195947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1"/>
          <p:cNvSpPr txBox="1"/>
          <p:nvPr>
            <p:ph idx="1" type="subTitle"/>
          </p:nvPr>
        </p:nvSpPr>
        <p:spPr>
          <a:xfrm>
            <a:off x="526471" y="3719802"/>
            <a:ext cx="6435437" cy="56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#1.0">
  <p:cSld name="Content #1.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/>
          <p:nvPr>
            <p:ph idx="1" type="body"/>
          </p:nvPr>
        </p:nvSpPr>
        <p:spPr>
          <a:xfrm>
            <a:off x="450273" y="2043545"/>
            <a:ext cx="11305309" cy="413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42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2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2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#2">
  <p:cSld name="Content #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3"/>
          <p:cNvSpPr txBox="1"/>
          <p:nvPr>
            <p:ph idx="1" type="body"/>
          </p:nvPr>
        </p:nvSpPr>
        <p:spPr>
          <a:xfrm>
            <a:off x="450274" y="2057400"/>
            <a:ext cx="432175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1" name="Google Shape;31;p43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2" name="Google Shape;32;p43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r Slide">
  <p:cSld name="Lasr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4"/>
          <p:cNvSpPr txBox="1"/>
          <p:nvPr>
            <p:ph type="ctrTitle"/>
          </p:nvPr>
        </p:nvSpPr>
        <p:spPr>
          <a:xfrm>
            <a:off x="3706086" y="2604655"/>
            <a:ext cx="491836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4"/>
          <p:cNvSpPr txBox="1"/>
          <p:nvPr>
            <p:ph idx="1" type="subTitle"/>
          </p:nvPr>
        </p:nvSpPr>
        <p:spPr>
          <a:xfrm>
            <a:off x="3706086" y="4128510"/>
            <a:ext cx="4918365" cy="56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#3">
  <p:cSld name="Content #3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5"/>
          <p:cNvSpPr txBox="1"/>
          <p:nvPr>
            <p:ph idx="1" type="body"/>
          </p:nvPr>
        </p:nvSpPr>
        <p:spPr>
          <a:xfrm>
            <a:off x="5183188" y="1282556"/>
            <a:ext cx="6172200" cy="4578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8" name="Google Shape;38;p45"/>
          <p:cNvSpPr txBox="1"/>
          <p:nvPr>
            <p:ph type="title"/>
          </p:nvPr>
        </p:nvSpPr>
        <p:spPr>
          <a:xfrm>
            <a:off x="450273" y="1282556"/>
            <a:ext cx="4321752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5"/>
          <p:cNvSpPr txBox="1"/>
          <p:nvPr>
            <p:ph idx="2" type="body"/>
          </p:nvPr>
        </p:nvSpPr>
        <p:spPr>
          <a:xfrm>
            <a:off x="450274" y="2057400"/>
            <a:ext cx="432175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45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41" name="Google Shape;41;p45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#4" type="picTx">
  <p:cSld name="PICTURE_WITH_CAPTION_TEXT">
    <p:bg>
      <p:bgPr>
        <a:solidFill>
          <a:srgbClr val="FFFFFF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/>
          <p:nvPr>
            <p:ph type="title"/>
          </p:nvPr>
        </p:nvSpPr>
        <p:spPr>
          <a:xfrm>
            <a:off x="450273" y="1282556"/>
            <a:ext cx="4321752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6"/>
          <p:cNvSpPr/>
          <p:nvPr>
            <p:ph idx="2" type="pic"/>
          </p:nvPr>
        </p:nvSpPr>
        <p:spPr>
          <a:xfrm>
            <a:off x="5183188" y="1282556"/>
            <a:ext cx="6558538" cy="4578494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46"/>
          <p:cNvSpPr txBox="1"/>
          <p:nvPr>
            <p:ph idx="1" type="body"/>
          </p:nvPr>
        </p:nvSpPr>
        <p:spPr>
          <a:xfrm>
            <a:off x="450274" y="2057400"/>
            <a:ext cx="432175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46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47" name="Google Shape;47;p46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5" type="blank">
  <p:cSld name="BLANK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7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50" name="Google Shape;50;p47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50272" y="6438900"/>
            <a:ext cx="7703128" cy="2825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727362" y="360219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ar-IQ" sz="6600">
                <a:latin typeface="Calibri"/>
                <a:ea typeface="Calibri"/>
                <a:cs typeface="Calibri"/>
                <a:sym typeface="Calibri"/>
              </a:rPr>
              <a:t>بەڕێوەبردنى دارایى</a:t>
            </a:r>
            <a:endParaRPr sz="6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727362" y="1884074"/>
            <a:ext cx="6435437" cy="56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IQ"/>
              <a:t>Financial Management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سەرمایە:</a:t>
            </a:r>
            <a:endParaRPr/>
          </a:p>
        </p:txBody>
      </p:sp>
      <p:sp>
        <p:nvSpPr>
          <p:cNvPr id="153" name="Google Shape;153;p12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54" name="Google Shape;154;p12"/>
          <p:cNvSpPr txBox="1"/>
          <p:nvPr>
            <p:ph idx="1" type="body"/>
          </p:nvPr>
        </p:nvSpPr>
        <p:spPr>
          <a:xfrm>
            <a:off x="341258" y="1857520"/>
            <a:ext cx="11305309" cy="4825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-IQ" sz="4400" u="sng">
                <a:latin typeface="Calibri"/>
                <a:ea typeface="Calibri"/>
                <a:cs typeface="Calibri"/>
                <a:sym typeface="Calibri"/>
              </a:rPr>
              <a:t>سەرمایە چییە ؟</a:t>
            </a:r>
            <a:endParaRPr/>
          </a:p>
          <a:p>
            <a:pPr indent="0" lvl="0" marL="0" rtl="1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hite figure with a red question mark&#10;&#10;Description automatically generated" id="155" name="Google Shape;15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1640" y="3331722"/>
            <a:ext cx="3006329" cy="256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سەرمایە:</a:t>
            </a:r>
            <a:endParaRPr/>
          </a:p>
        </p:txBody>
      </p:sp>
      <p:sp>
        <p:nvSpPr>
          <p:cNvPr id="161" name="Google Shape;161;p13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341258" y="1857520"/>
            <a:ext cx="11305309" cy="4825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-IQ" sz="4400" u="sng">
                <a:latin typeface="Calibri"/>
                <a:ea typeface="Calibri"/>
                <a:cs typeface="Calibri"/>
                <a:sym typeface="Calibri"/>
              </a:rPr>
              <a:t>سەرمایە چییە ؟</a:t>
            </a:r>
            <a:endParaRPr/>
          </a:p>
          <a:p>
            <a:pPr indent="0" lvl="0" marL="0" rtl="1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ar-IQ" sz="3600">
                <a:latin typeface="Calibri"/>
                <a:ea typeface="Calibri"/>
                <a:cs typeface="Calibri"/>
                <a:sym typeface="Calibri"/>
              </a:rPr>
              <a:t>سەرجەم خەرجییەکان(کاش یاخود عەینى) کە تەنها بەکار دین بۆ پرۆژەکەمان.</a:t>
            </a:r>
            <a:endParaRPr/>
          </a:p>
          <a:p>
            <a:pPr indent="0" lvl="0" marL="0" rtl="1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سەرمایە:</a:t>
            </a:r>
            <a:endParaRPr/>
          </a:p>
        </p:txBody>
      </p:sp>
      <p:sp>
        <p:nvSpPr>
          <p:cNvPr id="168" name="Google Shape;168;p14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69" name="Google Shape;169;p14"/>
          <p:cNvSpPr txBox="1"/>
          <p:nvPr>
            <p:ph idx="1" type="body"/>
          </p:nvPr>
        </p:nvSpPr>
        <p:spPr>
          <a:xfrm>
            <a:off x="341258" y="1857520"/>
            <a:ext cx="11305309" cy="4825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ar-IQ" sz="4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جۆرەکانى سەرمایە:</a:t>
            </a:r>
            <a:endParaRPr/>
          </a:p>
          <a:p>
            <a:pPr indent="-254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ar-IQ" sz="3200">
                <a:solidFill>
                  <a:schemeClr val="dk1"/>
                </a:solidFill>
              </a:rPr>
              <a:t>سةرمايةى جيَطير. </a:t>
            </a:r>
            <a:r>
              <a:rPr lang="ar-IQ" sz="3200">
                <a:solidFill>
                  <a:schemeClr val="dk1"/>
                </a:solidFill>
              </a:rPr>
              <a:t>Fixed Capital or Fixed Asset</a:t>
            </a:r>
            <a:endParaRPr sz="3200">
              <a:solidFill>
                <a:schemeClr val="dk1"/>
              </a:solidFill>
            </a:endParaRPr>
          </a:p>
          <a:p>
            <a:pPr indent="-254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solidFill>
                <a:schemeClr val="dk1"/>
              </a:solidFill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ar-IQ" sz="3200">
                <a:solidFill>
                  <a:schemeClr val="dk1"/>
                </a:solidFill>
              </a:rPr>
              <a:t>سةرمايةى كاركردن. </a:t>
            </a:r>
            <a:r>
              <a:rPr lang="ar-IQ" sz="3200">
                <a:solidFill>
                  <a:schemeClr val="dk1"/>
                </a:solidFill>
              </a:rPr>
              <a:t>Working Capital</a:t>
            </a:r>
            <a:endParaRPr sz="3200">
              <a:solidFill>
                <a:schemeClr val="dk1"/>
              </a:solidFill>
            </a:endParaRPr>
          </a:p>
          <a:p>
            <a:pPr indent="-254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3200">
              <a:solidFill>
                <a:schemeClr val="dk1"/>
              </a:solidFill>
            </a:endParaRPr>
          </a:p>
          <a:p>
            <a:pPr indent="-342900" lvl="0" marL="3429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lang="ar-IQ" sz="3200">
                <a:solidFill>
                  <a:schemeClr val="dk1"/>
                </a:solidFill>
              </a:rPr>
              <a:t>سةرمايةى بةر لة كار كردن. </a:t>
            </a:r>
            <a:r>
              <a:rPr lang="ar-IQ" sz="3200">
                <a:solidFill>
                  <a:schemeClr val="dk1"/>
                </a:solidFill>
              </a:rPr>
              <a:t>Pre-operating Capital</a:t>
            </a:r>
            <a:endParaRPr sz="3200">
              <a:solidFill>
                <a:schemeClr val="dk1"/>
              </a:solidFill>
            </a:endParaRPr>
          </a:p>
          <a:p>
            <a:pPr indent="0" lvl="0" marL="0" rtl="1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سەرچاوە داراییەکان :</a:t>
            </a:r>
            <a:endParaRPr/>
          </a:p>
        </p:txBody>
      </p:sp>
      <p:sp>
        <p:nvSpPr>
          <p:cNvPr id="175" name="Google Shape;175;p15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76" name="Google Shape;176;p15"/>
          <p:cNvSpPr txBox="1"/>
          <p:nvPr>
            <p:ph idx="1" type="body"/>
          </p:nvPr>
        </p:nvSpPr>
        <p:spPr>
          <a:xfrm>
            <a:off x="341258" y="1857520"/>
            <a:ext cx="11305309" cy="4825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-IQ" sz="4400" u="sng">
                <a:latin typeface="Calibri"/>
                <a:ea typeface="Calibri"/>
                <a:cs typeface="Calibri"/>
                <a:sym typeface="Calibri"/>
              </a:rPr>
              <a:t>سەرچاوە داراییەکان </a:t>
            </a:r>
            <a:endParaRPr b="1" sz="32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1" algn="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ar-IQ" sz="3200">
                <a:latin typeface="Calibri"/>
                <a:ea typeface="Calibri"/>
                <a:cs typeface="Calibri"/>
                <a:sym typeface="Calibri"/>
              </a:rPr>
              <a:t>جۆرەکانى سەرچاوە داراییەکان</a:t>
            </a:r>
            <a:endParaRPr/>
          </a:p>
          <a:p>
            <a:pPr indent="-457200" lvl="0" marL="457200" rtl="1" algn="r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ar-IQ" sz="3200">
                <a:latin typeface="Calibri"/>
                <a:ea typeface="Calibri"/>
                <a:cs typeface="Calibri"/>
                <a:sym typeface="Calibri"/>
              </a:rPr>
              <a:t>هەلبژاردنى سەرچاوەى گونجاو</a:t>
            </a:r>
            <a:endParaRPr/>
          </a:p>
          <a:p>
            <a:pPr indent="0" lvl="0" marL="0" rtl="1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سەرچاوە داراییەکان :</a:t>
            </a:r>
            <a:endParaRPr/>
          </a:p>
        </p:txBody>
      </p:sp>
      <p:sp>
        <p:nvSpPr>
          <p:cNvPr id="182" name="Google Shape;182;p16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pic>
        <p:nvPicPr>
          <p:cNvPr descr="C:\Users\ayounus\AppData\Local\Microsoft\Windows\Temporary Internet Files\Content.IE5\X9YWI53Y\moneytree1[1].jpg" id="183" name="Google Shape;183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6665" y="1515593"/>
            <a:ext cx="5680952" cy="527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سەرچاوە داراییەکان :</a:t>
            </a:r>
            <a:endParaRPr/>
          </a:p>
        </p:txBody>
      </p:sp>
      <p:sp>
        <p:nvSpPr>
          <p:cNvPr id="189" name="Google Shape;189;p17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90" name="Google Shape;190;p17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800" lvl="0" marL="6858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ar-IQ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ثارةى تايبةت بة خؤت.</a:t>
            </a:r>
            <a:endParaRPr/>
          </a:p>
          <a:p>
            <a:pPr indent="-685800" lvl="0" marL="6858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ar-IQ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ثارةى خيَزان – هاورىَ.</a:t>
            </a:r>
            <a:endParaRPr/>
          </a:p>
          <a:p>
            <a:pPr indent="-685800" lvl="0" marL="6858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ar-IQ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كؤمثانياى هاوبةش.</a:t>
            </a:r>
            <a:endParaRPr/>
          </a:p>
          <a:p>
            <a:pPr indent="-685800" lvl="0" marL="6858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ar-IQ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قةرزكردن لة بانك.</a:t>
            </a:r>
            <a:endParaRPr/>
          </a:p>
          <a:p>
            <a:pPr indent="-685800" lvl="0" marL="6858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ar-IQ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قةرزكردن لة ريَكخراوة مرؤييةكان.</a:t>
            </a:r>
            <a:endParaRPr/>
          </a:p>
          <a:p>
            <a:pPr indent="-685800" lvl="0" marL="6858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ar-IQ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بةخشش وقةرزةكانى حكومةت.</a:t>
            </a:r>
            <a:endParaRPr/>
          </a:p>
          <a:p>
            <a:pPr indent="-685800" lvl="0" marL="6858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ar-IQ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قةرزكردن لة خاوةن شتومةكةكان.</a:t>
            </a:r>
            <a:endParaRPr/>
          </a:p>
          <a:p>
            <a: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7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0" lang="ar-IQ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سەرچاوە داراییەکان </a:t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/>
          <p:nvPr/>
        </p:nvSpPr>
        <p:spPr>
          <a:xfrm>
            <a:off x="5119549" y="637294"/>
            <a:ext cx="678710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 txBox="1"/>
          <p:nvPr>
            <p:ph type="ctrTitle"/>
          </p:nvPr>
        </p:nvSpPr>
        <p:spPr>
          <a:xfrm>
            <a:off x="5119549" y="1801234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ar-IQ" sz="4400">
                <a:latin typeface="Calibri"/>
                <a:ea typeface="Calibri"/>
                <a:cs typeface="Calibri"/>
                <a:sym typeface="Calibri"/>
              </a:rPr>
            </a:br>
            <a:r>
              <a:rPr lang="ar-IQ" sz="4400">
                <a:latin typeface="Calibri"/>
                <a:ea typeface="Calibri"/>
                <a:cs typeface="Calibri"/>
                <a:sym typeface="Calibri"/>
              </a:rPr>
              <a:t>راپۆرتە داراییەکان</a:t>
            </a:r>
            <a:br>
              <a:rPr lang="ar-IQ" sz="4400">
                <a:latin typeface="Calibri"/>
                <a:ea typeface="Calibri"/>
                <a:cs typeface="Calibri"/>
                <a:sym typeface="Calibri"/>
              </a:rPr>
            </a:br>
            <a:r>
              <a:rPr lang="ar-IQ" sz="4400">
                <a:latin typeface="Calibri"/>
                <a:ea typeface="Calibri"/>
                <a:cs typeface="Calibri"/>
                <a:sym typeface="Calibri"/>
              </a:rPr>
              <a:t>Financial Statements </a:t>
            </a:r>
            <a:br>
              <a:rPr lang="ar-IQ" sz="4400">
                <a:latin typeface="Calibri"/>
                <a:ea typeface="Calibri"/>
                <a:cs typeface="Calibri"/>
                <a:sym typeface="Calibri"/>
              </a:rPr>
            </a:b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9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راپۆرتە داراییەکان :</a:t>
            </a:r>
            <a:endParaRPr/>
          </a:p>
        </p:txBody>
      </p:sp>
      <p:sp>
        <p:nvSpPr>
          <p:cNvPr id="203" name="Google Shape;203;p19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04" name="Google Shape;204;p19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lorful diagram of financial statements&#10;&#10;Description automatically generated with medium confidence" id="206" name="Google Shape;20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2392" y="3454561"/>
            <a:ext cx="4411953" cy="292316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9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ar-IQ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میزانیە Balance Sheet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ar-IQ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راپۆرتى داهات یان حیسابى قازانج وزیان  Income statement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</a:pPr>
            <a:r>
              <a:rPr b="1" i="0" lang="ar-IQ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راپۆرتى کاش Cash Flow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0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راپۆرتە داراییەکان :</a:t>
            </a:r>
            <a:endParaRPr/>
          </a:p>
        </p:txBody>
      </p:sp>
      <p:sp>
        <p:nvSpPr>
          <p:cNvPr id="213" name="Google Shape;213;p20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3153272" y="2524457"/>
            <a:ext cx="6435437" cy="269929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تەرازووى گشتى یاخود (المیزانیە العامە) واتە چێ ؟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Balance sheet</a:t>
            </a:r>
            <a:endParaRPr/>
          </a:p>
        </p:txBody>
      </p:sp>
      <p:pic>
        <p:nvPicPr>
          <p:cNvPr descr="C:\Users\ayounus\AppData\Local\Microsoft\Windows\Temporary Internet Files\Content.IE5\Q8YMDTDQ\Brass_scales_with_flat_trays_balanced[1].png" id="218" name="Google Shape;2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6934" y="1566477"/>
            <a:ext cx="1492713" cy="149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1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Balance sheet</a:t>
            </a:r>
            <a:endParaRPr/>
          </a:p>
        </p:txBody>
      </p:sp>
      <p:sp>
        <p:nvSpPr>
          <p:cNvPr id="224" name="Google Shape;224;p21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1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1"/>
          <p:cNvSpPr txBox="1"/>
          <p:nvPr/>
        </p:nvSpPr>
        <p:spPr>
          <a:xfrm>
            <a:off x="843280" y="2464604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راپۆرتێکە دۆخى دارایى کۆمپانیا بەدیار دەخات لە رێکەوتیکى دیارى کراو.</a:t>
            </a:r>
            <a:endParaRPr/>
          </a:p>
          <a:p>
            <a:pPr indent="-57150" lvl="0" marL="285750" marR="0" rtl="1" algn="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هەردەم پێویستە:</a:t>
            </a:r>
            <a:endParaRPr/>
          </a:p>
          <a:p>
            <a:pPr indent="0" lvl="0" marL="0" marR="0" rtl="1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هەبووەکان= قەرزەکان + سەرمایە </a:t>
            </a:r>
            <a:endParaRPr/>
          </a:p>
          <a:p>
            <a:pPr indent="0" lvl="0" marL="0" marR="0" rtl="1" algn="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younus\AppData\Local\Microsoft\Windows\Temporary Internet Files\Content.IE5\3QY0OKKG\135[1].jpg" id="93" name="Google Shape;9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2423" y="2393816"/>
            <a:ext cx="4719211" cy="353940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 txBox="1"/>
          <p:nvPr/>
        </p:nvSpPr>
        <p:spPr>
          <a:xfrm>
            <a:off x="5119549" y="637294"/>
            <a:ext cx="678710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ar-IQ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RULES</a:t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Balance sheet</a:t>
            </a:r>
            <a:endParaRPr/>
          </a:p>
        </p:txBody>
      </p:sp>
      <p:sp>
        <p:nvSpPr>
          <p:cNvPr id="234" name="Google Shape;234;p22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35" name="Google Shape;235;p22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2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2"/>
          <p:cNvSpPr txBox="1"/>
          <p:nvPr/>
        </p:nvSpPr>
        <p:spPr>
          <a:xfrm>
            <a:off x="843280" y="2464604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هەبووەکان – الموجودات – Assets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واتە کاش وهەموو ئەو کەل وپەلانەى کە خاوەنداریەتیى دەگەریتەوە بۆ کۆمپانیا وەک:</a:t>
            </a:r>
            <a:endParaRPr/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زەوى</a:t>
            </a:r>
            <a:endParaRPr/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ئۆتۆمۆبیل</a:t>
            </a:r>
            <a:endParaRPr/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ئامێر</a:t>
            </a:r>
            <a:endParaRPr/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کەل وپەلى کۆگا</a:t>
            </a:r>
            <a:endParaRPr/>
          </a:p>
          <a:p>
            <a: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3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Balance sheet</a:t>
            </a:r>
            <a:endParaRPr/>
          </a:p>
        </p:txBody>
      </p:sp>
      <p:sp>
        <p:nvSpPr>
          <p:cNvPr id="244" name="Google Shape;244;p23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3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3"/>
          <p:cNvSpPr txBox="1"/>
          <p:nvPr/>
        </p:nvSpPr>
        <p:spPr>
          <a:xfrm>
            <a:off x="843280" y="2464604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قەرزەکان – المطلوبات – Liabilities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هەموو ئەو پارانەیە کە کۆمپانیا پێویستە بیگەرینیتەوە بۆ خاوەنەکانیان بەپێ مەرجەکان</a:t>
            </a:r>
            <a:endParaRPr/>
          </a:p>
          <a:p>
            <a:pPr indent="0" lvl="0" marL="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وەک:</a:t>
            </a:r>
            <a:endParaRPr/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قەرزى بانکى </a:t>
            </a:r>
            <a:endParaRPr/>
          </a:p>
          <a:p>
            <a:pPr indent="-342900" lvl="0" marL="3429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i="0" lang="ar-IQ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الدائنون </a:t>
            </a:r>
            <a:endParaRPr/>
          </a:p>
          <a:p>
            <a:pPr indent="0" lvl="0" marL="0" marR="0" rtl="1" algn="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Balance sheet</a:t>
            </a:r>
            <a:endParaRPr/>
          </a:p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55" name="Google Shape;255;p24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4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4"/>
          <p:cNvSpPr txBox="1"/>
          <p:nvPr/>
        </p:nvSpPr>
        <p:spPr>
          <a:xfrm>
            <a:off x="915697" y="3194179"/>
            <a:ext cx="10353040" cy="1591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بۆ لایەنى ناوخۆیى (واتە بۆ خودى کۆمپانیا).</a:t>
            </a:r>
            <a:endParaRPr/>
          </a:p>
          <a:p>
            <a:pPr indent="-285750" lvl="0" marL="285750" marR="0" rtl="1" algn="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بۆ لایەنە دەرەگیەکان ؟</a:t>
            </a:r>
            <a:endParaRPr/>
          </a:p>
        </p:txBody>
      </p:sp>
      <p:sp>
        <p:nvSpPr>
          <p:cNvPr id="259" name="Google Shape;259;p24"/>
          <p:cNvSpPr txBox="1"/>
          <p:nvPr/>
        </p:nvSpPr>
        <p:spPr>
          <a:xfrm>
            <a:off x="915697" y="1511143"/>
            <a:ext cx="10601852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0" lang="ar-IQ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سودەکانى میزانیە چیە ؟</a:t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/>
        </p:nvSpPr>
        <p:spPr>
          <a:xfrm>
            <a:off x="5119549" y="637294"/>
            <a:ext cx="678710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5"/>
          <p:cNvSpPr txBox="1"/>
          <p:nvPr>
            <p:ph type="ctrTitle"/>
          </p:nvPr>
        </p:nvSpPr>
        <p:spPr>
          <a:xfrm>
            <a:off x="5119549" y="1815829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br>
              <a:rPr lang="ar-IQ" sz="4400">
                <a:latin typeface="Calibri"/>
                <a:ea typeface="Calibri"/>
                <a:cs typeface="Calibri"/>
                <a:sym typeface="Calibri"/>
              </a:rPr>
            </a:br>
            <a:r>
              <a:rPr lang="ar-IQ" sz="4400">
                <a:latin typeface="Calibri"/>
                <a:ea typeface="Calibri"/>
                <a:cs typeface="Calibri"/>
                <a:sym typeface="Calibri"/>
              </a:rPr>
              <a:t>راپۆرتى داهات</a:t>
            </a:r>
            <a:br>
              <a:rPr lang="ar-IQ" sz="4400">
                <a:latin typeface="Calibri"/>
                <a:ea typeface="Calibri"/>
                <a:cs typeface="Calibri"/>
                <a:sym typeface="Calibri"/>
              </a:rPr>
            </a:br>
            <a:r>
              <a:rPr lang="ar-IQ" sz="4400">
                <a:latin typeface="Calibri"/>
                <a:ea typeface="Calibri"/>
                <a:cs typeface="Calibri"/>
                <a:sym typeface="Calibri"/>
              </a:rPr>
              <a:t>یاخود حیسابى قازانج وزیان</a:t>
            </a:r>
            <a:br>
              <a:rPr lang="ar-IQ" sz="4400">
                <a:latin typeface="Calibri"/>
                <a:ea typeface="Calibri"/>
                <a:cs typeface="Calibri"/>
                <a:sym typeface="Calibri"/>
              </a:rPr>
            </a:br>
            <a:br>
              <a:rPr lang="ar-IQ" sz="4400">
                <a:latin typeface="Calibri"/>
                <a:ea typeface="Calibri"/>
                <a:cs typeface="Calibri"/>
                <a:sym typeface="Calibri"/>
              </a:rPr>
            </a:b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 txBox="1"/>
          <p:nvPr/>
        </p:nvSpPr>
        <p:spPr>
          <a:xfrm>
            <a:off x="3939702" y="3203641"/>
            <a:ext cx="82620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IQ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Income Statements 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Income statement</a:t>
            </a:r>
            <a:endParaRPr/>
          </a:p>
        </p:txBody>
      </p:sp>
      <p:sp>
        <p:nvSpPr>
          <p:cNvPr id="272" name="Google Shape;272;p26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73" name="Google Shape;273;p26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6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 txBox="1"/>
          <p:nvPr/>
        </p:nvSpPr>
        <p:spPr>
          <a:xfrm>
            <a:off x="843280" y="2464604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راپۆرتیکە داهات و خەرجیەکانى کۆمپانیا نیشان دەدات بۆ ماوەێکى دیارى کراو (هەفتە، مانگ، وەرز، نیو ساڵ، ساڵ)</a:t>
            </a:r>
            <a:endParaRPr/>
          </a:p>
          <a:p>
            <a:pPr indent="0" lvl="0" marL="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ar-IQ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سودەکانى:</a:t>
            </a:r>
            <a:endParaRPr/>
          </a:p>
          <a:p>
            <a:pPr indent="-285750" lvl="0" marL="2857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ar-IQ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پرۆژەکە چەند داهاتى بەدەست هیناوە ولە کوى.</a:t>
            </a:r>
            <a:endParaRPr/>
          </a:p>
          <a:p>
            <a:pPr indent="-285750" lvl="0" marL="2857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ar-IQ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تێچوى بەدەستهینانى ئەم داهاتە چەند بوو؟</a:t>
            </a:r>
            <a:endParaRPr/>
          </a:p>
          <a:p>
            <a:pPr indent="-285750" lvl="0" marL="28575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ar-IQ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پرۆژەکە قازانجى کردووە یان زەرە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Income statement</a:t>
            </a:r>
            <a:endParaRPr/>
          </a:p>
        </p:txBody>
      </p:sp>
      <p:sp>
        <p:nvSpPr>
          <p:cNvPr id="282" name="Google Shape;282;p27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83" name="Google Shape;283;p27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7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7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7"/>
          <p:cNvSpPr txBox="1"/>
          <p:nvPr/>
        </p:nvSpPr>
        <p:spPr>
          <a:xfrm>
            <a:off x="843280" y="2464604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</a:pPr>
            <a:r>
              <a:rPr b="1" i="0" lang="ar-IQ" sz="8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داهات VS خەرجى</a:t>
            </a:r>
            <a:endParaRPr/>
          </a:p>
          <a:p>
            <a:pPr indent="0" lvl="0" marL="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ignpost with two street signs&#10;&#10;Description automatically generated" id="287" name="Google Shape;2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5308" y="4013619"/>
            <a:ext cx="3281383" cy="2183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Cash Flow</a:t>
            </a:r>
            <a:endParaRPr/>
          </a:p>
        </p:txBody>
      </p:sp>
      <p:sp>
        <p:nvSpPr>
          <p:cNvPr id="293" name="Google Shape;293;p28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294" name="Google Shape;294;p28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 txBox="1"/>
          <p:nvPr/>
        </p:nvSpPr>
        <p:spPr>
          <a:xfrm>
            <a:off x="808693" y="864265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0" lang="ar-IQ" sz="48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راپۆرتى کاش</a:t>
            </a:r>
            <a:endParaRPr b="1" i="0" sz="4800" u="sng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8"/>
          <p:cNvSpPr txBox="1"/>
          <p:nvPr/>
        </p:nvSpPr>
        <p:spPr>
          <a:xfrm>
            <a:off x="969899" y="2720531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ar-IQ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راپۆرتیکە تەنها پارەى کاش (هاتوو و دەرچوو) پرۆژە نیشان دەدەات تایبەت بە ماوەێکى دیارى کراو ویارىکردنى برى پارەى زیادە یاخود کورتهینان.</a:t>
            </a:r>
            <a:endParaRPr/>
          </a:p>
          <a:p>
            <a:pPr indent="0" lvl="0" marL="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younus\AppData\Local\Microsoft\Windows\Temporary Internet Files\Content.IE5\FW9YUP3F\1429424_cash-flow_thumb_big[1].jpg" id="299" name="Google Shape;2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0431" y="3952333"/>
            <a:ext cx="3828717" cy="2392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Cash Flow</a:t>
            </a:r>
            <a:endParaRPr/>
          </a:p>
        </p:txBody>
      </p:sp>
      <p:sp>
        <p:nvSpPr>
          <p:cNvPr id="305" name="Google Shape;305;p29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06" name="Google Shape;306;p29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9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9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808693" y="864265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0" lang="ar-IQ" sz="48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راپۆرتى کاش</a:t>
            </a:r>
            <a:endParaRPr b="1" i="0" sz="4800" u="sng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9"/>
          <p:cNvSpPr txBox="1"/>
          <p:nvPr/>
        </p:nvSpPr>
        <p:spPr>
          <a:xfrm>
            <a:off x="542798" y="3013493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پارەى هاتوو  - Cash inflow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پارەى دەرچوو - Cash outflow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بەلانس – Net Cash position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Cash Flow</a:t>
            </a:r>
            <a:endParaRPr/>
          </a:p>
        </p:txBody>
      </p:sp>
      <p:sp>
        <p:nvSpPr>
          <p:cNvPr id="316" name="Google Shape;316;p30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17" name="Google Shape;317;p30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0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0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808693" y="864265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0" lang="ar-IQ" sz="4800" u="sng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راپۆرتى کاش</a:t>
            </a:r>
            <a:endParaRPr b="1" i="0" sz="4800" u="sng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0"/>
          <p:cNvSpPr txBox="1"/>
          <p:nvPr/>
        </p:nvSpPr>
        <p:spPr>
          <a:xfrm>
            <a:off x="782749" y="2780881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ئامرازێکى گرنگە بۆ پلاندانانى دارایى بۆ پرۆژە.</a:t>
            </a:r>
            <a:endParaRPr/>
          </a:p>
          <a:p>
            <a:pPr indent="-285750" lvl="0" marL="285750" marR="0" rtl="1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پارەى بەردەست چەندە؟</a:t>
            </a:r>
            <a:endParaRPr/>
          </a:p>
          <a:p>
            <a:pPr indent="-285750" lvl="0" marL="285750" marR="0" rtl="1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کەى پارە زیاد ئەکات؟</a:t>
            </a:r>
            <a:endParaRPr/>
          </a:p>
          <a:p>
            <a:pPr indent="-285750" lvl="0" marL="285750" marR="0" rtl="1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ئایا پرۆژە پێویستى بە پارەى زیاتر دەبیت؟ کەى؟</a:t>
            </a:r>
            <a:endParaRPr/>
          </a:p>
          <a:p>
            <a:pPr indent="-57150" lvl="0" marL="28575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/>
          <p:nvPr/>
        </p:nvSpPr>
        <p:spPr>
          <a:xfrm>
            <a:off x="5119549" y="637294"/>
            <a:ext cx="678710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1"/>
          <p:cNvSpPr txBox="1"/>
          <p:nvPr>
            <p:ph type="ctrTitle"/>
          </p:nvPr>
        </p:nvSpPr>
        <p:spPr>
          <a:xfrm>
            <a:off x="5110477" y="711952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b="1" lang="ar-IQ" sz="4800">
                <a:latin typeface="Calibri"/>
                <a:ea typeface="Calibri"/>
                <a:cs typeface="Calibri"/>
                <a:sym typeface="Calibri"/>
              </a:rPr>
              <a:t>شیکردنەوە داراییەکان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magnifying glass and a magnifying glass next to a phone and a pen&#10;&#10;Description automatically generated" id="328" name="Google Shape;32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4426" y="1534761"/>
            <a:ext cx="2659191" cy="147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بەڕێوەبردنى دارایى :</a:t>
            </a:r>
            <a:endParaRPr/>
          </a:p>
        </p:txBody>
      </p:sp>
      <p:sp>
        <p:nvSpPr>
          <p:cNvPr id="100" name="Google Shape;100;p5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01" name="Google Shape;101;p5"/>
          <p:cNvSpPr txBox="1"/>
          <p:nvPr/>
        </p:nvSpPr>
        <p:spPr>
          <a:xfrm>
            <a:off x="2524621" y="1857520"/>
            <a:ext cx="7582418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0" lang="ar-IQ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بەڕێوەبردنى دارایى واتە چێ ؟</a:t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younus\AppData\Local\Microsoft\Windows\Temporary Internet Files\Content.IE5\NJO1NQWP\googley-eye-birdie-has-questions[1].png" id="102" name="Google Shape;1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1602" y="4114571"/>
            <a:ext cx="1878179" cy="1226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2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b="1" lang="ar-IQ" sz="2400">
                <a:latin typeface="Calibri"/>
                <a:ea typeface="Calibri"/>
                <a:cs typeface="Calibri"/>
                <a:sym typeface="Calibri"/>
              </a:rPr>
              <a:t>شیکردنەوە داراییەکان</a:t>
            </a:r>
            <a:endParaRPr/>
          </a:p>
        </p:txBody>
      </p:sp>
      <p:sp>
        <p:nvSpPr>
          <p:cNvPr id="334" name="Google Shape;334;p32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35" name="Google Shape;335;p32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782749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marR="0" rtl="1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▪"/>
            </a:pPr>
            <a:r>
              <a:rPr b="1" i="0" lang="ar-IQ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چەند ئامرازێکن بەکاردین بۆ بریاردان بە سود وەرگرتن لە داتا و زانیارییەکانى راپۆرتە داراییەکان.</a:t>
            </a:r>
            <a:endParaRPr/>
          </a:p>
          <a:p>
            <a:pPr indent="-57150" lvl="0" marL="28575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Noto Sans Symbols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just"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erson looking at a yellow arrow pointing to a direction&#10;&#10;Description automatically generated" id="339" name="Google Shape;33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191" y="3521250"/>
            <a:ext cx="4023360" cy="2677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b="1" lang="ar-IQ" sz="2400">
                <a:latin typeface="Calibri"/>
                <a:ea typeface="Calibri"/>
                <a:cs typeface="Calibri"/>
                <a:sym typeface="Calibri"/>
              </a:rPr>
              <a:t>شیکردنەوە داراییەکان</a:t>
            </a:r>
            <a:endParaRPr/>
          </a:p>
        </p:txBody>
      </p:sp>
      <p:sp>
        <p:nvSpPr>
          <p:cNvPr id="345" name="Google Shape;345;p33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46" name="Google Shape;346;p33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3"/>
          <p:cNvSpPr txBox="1"/>
          <p:nvPr>
            <p:ph idx="1" type="body"/>
          </p:nvPr>
        </p:nvSpPr>
        <p:spPr>
          <a:xfrm>
            <a:off x="450273" y="2043545"/>
            <a:ext cx="11305309" cy="413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ar-IQ" sz="2800" u="sng"/>
              <a:t>Current Ratio</a:t>
            </a:r>
            <a:r>
              <a:rPr lang="ar-IQ" sz="2800"/>
              <a:t>: </a:t>
            </a:r>
            <a:r>
              <a:rPr lang="ar-IQ" sz="2800">
                <a:latin typeface="Calibri"/>
                <a:ea typeface="Calibri"/>
                <a:cs typeface="Calibri"/>
                <a:sym typeface="Calibri"/>
              </a:rPr>
              <a:t>یەکەم</a:t>
            </a:r>
            <a:r>
              <a:rPr lang="ar-IQ" sz="2800"/>
              <a:t> </a:t>
            </a:r>
            <a:endParaRPr/>
          </a:p>
          <a:p>
            <a:pPr indent="-22860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بەکار دێت بۆ هەژمارکردنى تواناى کۆمپانیا لە دانەوەى قەرزە کۆرت ماوەکان بەرامبەر بە هەبووەکانى.</a:t>
            </a:r>
            <a:endParaRPr/>
          </a:p>
          <a:p>
            <a:pPr indent="-228600" lvl="0" marL="228600" rt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خاوەن پارەکان پێش ئەوەى بریار بدەن وەبەرهێنان لە کۆمپانیا بکەن ئەم ئامرازە بەکار دەهێنن.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3F"/>
              </a:buClr>
              <a:buSzPts val="2400"/>
              <a:buNone/>
            </a:pPr>
            <a:r>
              <a:rPr b="0" i="0" lang="ar-IQ" sz="2400">
                <a:solidFill>
                  <a:srgbClr val="18303F"/>
                </a:solidFill>
                <a:latin typeface="Calibri"/>
                <a:ea typeface="Calibri"/>
                <a:cs typeface="Calibri"/>
                <a:sym typeface="Calibri"/>
              </a:rPr>
              <a:t>بەم شێوەیە هەژمار دەکرێت</a:t>
            </a:r>
            <a:endParaRPr b="0" i="0" sz="2400">
              <a:solidFill>
                <a:srgbClr val="1830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i="0">
              <a:solidFill>
                <a:srgbClr val="1830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8303F"/>
              </a:buClr>
              <a:buSzPts val="2800"/>
              <a:buNone/>
            </a:pPr>
            <a:r>
              <a:rPr b="1" i="0" lang="ar-IQ">
                <a:solidFill>
                  <a:srgbClr val="18303F"/>
                </a:solidFill>
                <a:latin typeface="Arial"/>
                <a:ea typeface="Arial"/>
                <a:cs typeface="Arial"/>
                <a:sym typeface="Arial"/>
              </a:rPr>
              <a:t>Current ratio = Current assets ÷ Current Liabilities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b="1" lang="ar-IQ" sz="2400">
                <a:latin typeface="Calibri"/>
                <a:ea typeface="Calibri"/>
                <a:cs typeface="Calibri"/>
                <a:sym typeface="Calibri"/>
              </a:rPr>
              <a:t>:شیکردنەوە داراییەکان</a:t>
            </a:r>
            <a:endParaRPr/>
          </a:p>
        </p:txBody>
      </p:sp>
      <p:sp>
        <p:nvSpPr>
          <p:cNvPr id="355" name="Google Shape;355;p34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56" name="Google Shape;356;p34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4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4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34"/>
          <p:cNvSpPr txBox="1"/>
          <p:nvPr/>
        </p:nvSpPr>
        <p:spPr>
          <a:xfrm>
            <a:off x="5571360" y="2336485"/>
            <a:ext cx="6021198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IQ" sz="2800" u="none" cap="none" strike="noStrike">
                <a:solidFill>
                  <a:srgbClr val="18303F"/>
                </a:solidFill>
                <a:latin typeface="Arial"/>
                <a:ea typeface="Arial"/>
                <a:cs typeface="Arial"/>
                <a:sym typeface="Arial"/>
              </a:rPr>
              <a:t>نمونە: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IQ" sz="2800" u="none" cap="none" strike="noStrike">
                <a:solidFill>
                  <a:srgbClr val="18303F"/>
                </a:solidFill>
                <a:latin typeface="Arial"/>
                <a:ea typeface="Arial"/>
                <a:cs typeface="Arial"/>
                <a:sym typeface="Arial"/>
              </a:rPr>
              <a:t>ئەم ژمارانە لە میزانیەى کۆمپانیاى هەولێر دەرهێنراون: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IQ" sz="2800" u="none" cap="none" strike="noStrike">
                <a:solidFill>
                  <a:srgbClr val="18303F"/>
                </a:solidFill>
                <a:latin typeface="Arial"/>
                <a:ea typeface="Arial"/>
                <a:cs typeface="Arial"/>
                <a:sym typeface="Arial"/>
              </a:rPr>
              <a:t>current assets=  $120,000</a:t>
            </a:r>
            <a:endParaRPr b="0" i="0" sz="2800" u="none" cap="none" strike="noStrike">
              <a:solidFill>
                <a:srgbClr val="1830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IQ" sz="2800" u="none" cap="none" strike="noStrike">
                <a:solidFill>
                  <a:srgbClr val="18303F"/>
                </a:solidFill>
                <a:latin typeface="Arial"/>
                <a:ea typeface="Arial"/>
                <a:cs typeface="Arial"/>
                <a:sym typeface="Arial"/>
              </a:rPr>
              <a:t>current liabilities= $70,000.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IQ" sz="2800" u="none" cap="none" strike="noStrike">
                <a:solidFill>
                  <a:srgbClr val="18303F"/>
                </a:solidFill>
                <a:latin typeface="Arial"/>
                <a:ea typeface="Arial"/>
                <a:cs typeface="Arial"/>
                <a:sym typeface="Arial"/>
              </a:rPr>
              <a:t>واتە (current ration) = 1.71 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IQ" sz="2800" u="none" cap="none" strike="noStrike">
                <a:solidFill>
                  <a:srgbClr val="18303F"/>
                </a:solidFill>
                <a:latin typeface="Arial"/>
                <a:ea typeface="Arial"/>
                <a:cs typeface="Arial"/>
                <a:sym typeface="Arial"/>
              </a:rPr>
              <a:t>ئەمە واتەى ئەوەیە کە کۆمپانیا لە ماوەى نزیک بۆ هەر یەک دولار قەرز 1.71 دولارى.</a:t>
            </a:r>
            <a:endParaRPr/>
          </a:p>
        </p:txBody>
      </p:sp>
      <p:pic>
        <p:nvPicPr>
          <p:cNvPr id="360" name="Google Shape;36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72" y="1612883"/>
            <a:ext cx="4691481" cy="472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None/>
            </a:pPr>
            <a:r>
              <a:rPr b="1" lang="ar-IQ" sz="2400">
                <a:latin typeface="Calibri"/>
                <a:ea typeface="Calibri"/>
                <a:cs typeface="Calibri"/>
                <a:sym typeface="Calibri"/>
              </a:rPr>
              <a:t>:شیکردنەوە داراییەکان</a:t>
            </a:r>
            <a:endParaRPr/>
          </a:p>
        </p:txBody>
      </p:sp>
      <p:sp>
        <p:nvSpPr>
          <p:cNvPr id="366" name="Google Shape;366;p35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67" name="Google Shape;367;p35"/>
          <p:cNvSpPr txBox="1"/>
          <p:nvPr/>
        </p:nvSpPr>
        <p:spPr>
          <a:xfrm>
            <a:off x="2361052" y="2464604"/>
            <a:ext cx="8424936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915697" y="1119838"/>
            <a:ext cx="1008714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1397000" y="2161062"/>
            <a:ext cx="10353040" cy="4032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82550" lvl="0" marL="285750" marR="0" rtl="1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5"/>
          <p:cNvSpPr txBox="1"/>
          <p:nvPr>
            <p:ph idx="1" type="body"/>
          </p:nvPr>
        </p:nvSpPr>
        <p:spPr>
          <a:xfrm>
            <a:off x="615643" y="2161062"/>
            <a:ext cx="11305309" cy="4133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ar-IQ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 on Investment </a:t>
            </a:r>
            <a:r>
              <a:rPr lang="ar-IQ" sz="2800"/>
              <a:t>: </a:t>
            </a:r>
            <a:r>
              <a:rPr lang="ar-IQ" sz="2800">
                <a:latin typeface="Calibri"/>
                <a:ea typeface="Calibri"/>
                <a:cs typeface="Calibri"/>
                <a:sym typeface="Calibri"/>
              </a:rPr>
              <a:t>دووەم</a:t>
            </a:r>
            <a:r>
              <a:rPr lang="ar-IQ" sz="2800"/>
              <a:t> </a:t>
            </a:r>
            <a:endParaRPr/>
          </a:p>
          <a:p>
            <a:pPr indent="-228600" lvl="0" marL="228600" rtl="1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ar-IQ" sz="2400">
                <a:latin typeface="Calibri"/>
                <a:ea typeface="Calibri"/>
                <a:cs typeface="Calibri"/>
                <a:sym typeface="Calibri"/>
              </a:rPr>
              <a:t>بەکار دێت بۆ زانینى تا چەند پرۆژە سوودى لە هەبوەکانى بینیوە وکاریگەرانە بەکارى هێناوە بۆ بەدەستهینانى باشترین داهات. بۆ نمونە رێژەى (10%) واتە هەر دولارێک (0.10) سەنتى بەدەستهێناوە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 i="0">
              <a:solidFill>
                <a:srgbClr val="1830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ar-IQ" sz="2800">
                <a:solidFill>
                  <a:schemeClr val="dk1"/>
                </a:solidFill>
              </a:rPr>
              <a:t>Return on Investment  </a:t>
            </a:r>
            <a:r>
              <a:rPr lang="ar-IQ" sz="2800">
                <a:solidFill>
                  <a:schemeClr val="dk1"/>
                </a:solidFill>
              </a:rPr>
              <a:t>	=  </a:t>
            </a:r>
            <a:r>
              <a:rPr lang="ar-IQ" sz="2800" u="sng">
                <a:solidFill>
                  <a:schemeClr val="dk1"/>
                </a:solidFill>
              </a:rPr>
              <a:t>	Net Profit</a:t>
            </a:r>
            <a:r>
              <a:rPr lang="ar-IQ" sz="2800">
                <a:solidFill>
                  <a:schemeClr val="dk1"/>
                </a:solidFill>
              </a:rPr>
              <a:t>           x 100%</a:t>
            </a:r>
            <a:endParaRPr sz="28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ar-IQ" sz="2800">
                <a:solidFill>
                  <a:schemeClr val="dk1"/>
                </a:solidFill>
              </a:rPr>
              <a:t>                                           Average Total Assets                 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6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376" name="Google Shape;376;p36"/>
          <p:cNvSpPr txBox="1"/>
          <p:nvPr/>
        </p:nvSpPr>
        <p:spPr>
          <a:xfrm>
            <a:off x="2493737" y="1218655"/>
            <a:ext cx="6435437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b="1" i="0" lang="ar-IQ" sz="4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پرسیار وەلام ؟</a:t>
            </a:r>
            <a:endParaRPr b="1" i="0" sz="4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olorful paint splatter with white text&#10;&#10;Description automatically generated" id="377" name="Google Shape;37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92507">
            <a:off x="5130905" y="3006669"/>
            <a:ext cx="4037824" cy="1507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/>
          <p:nvPr>
            <p:ph type="ctrTitle"/>
          </p:nvPr>
        </p:nvSpPr>
        <p:spPr>
          <a:xfrm>
            <a:off x="3636817" y="1991808"/>
            <a:ext cx="4918365" cy="1475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ar-IQ" sz="7200">
                <a:latin typeface="Calibri"/>
                <a:ea typeface="Calibri"/>
                <a:cs typeface="Calibri"/>
                <a:sym typeface="Calibri"/>
              </a:rPr>
              <a:t>زۆر سوپاس!</a:t>
            </a:r>
            <a:endParaRPr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7"/>
          <p:cNvSpPr txBox="1"/>
          <p:nvPr>
            <p:ph idx="1" type="subTitle"/>
          </p:nvPr>
        </p:nvSpPr>
        <p:spPr>
          <a:xfrm>
            <a:off x="3706086" y="3437845"/>
            <a:ext cx="4918365" cy="56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IQ">
                <a:latin typeface="Calibri"/>
                <a:ea typeface="Calibri"/>
                <a:cs typeface="Calibri"/>
                <a:sym typeface="Calibri"/>
              </a:rPr>
              <a:t>بە هیواى سوود وەرگرتن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بەڕێوەبردنى دارایى :</a:t>
            </a:r>
            <a:endParaRPr/>
          </a:p>
        </p:txBody>
      </p:sp>
      <p:sp>
        <p:nvSpPr>
          <p:cNvPr id="108" name="Google Shape;108;p6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09" name="Google Shape;109;p6"/>
          <p:cNvSpPr txBox="1"/>
          <p:nvPr/>
        </p:nvSpPr>
        <p:spPr>
          <a:xfrm>
            <a:off x="1264595" y="2275808"/>
            <a:ext cx="8677072" cy="2500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285750" lvl="0" marL="285750" marR="0" rtl="1"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b="1" i="0" lang="ar-IQ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زانست وهونەرى بەرێوەبردنى پارە.</a:t>
            </a:r>
            <a:endParaRPr/>
          </a:p>
          <a:p>
            <a:pPr indent="-285750" lvl="0" marL="285750" marR="0" rtl="1"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b="1" i="0" lang="ar-IQ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پرۆسەى رێکخستنى چاڵاکیە داراییەکانى کۆمپانیا و پلاندانان و چاودێرى کردن و ئاراستەکردنى بەروە بەدەستهێنانى ئامانجە سەرەکیەکانى کۆمپانیا.</a:t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1" algn="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❑"/>
            </a:pPr>
            <a:r>
              <a:rPr b="1" i="0" lang="ar-IQ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پێویستێکى گرنکە بۆ هەموو کۆمپانیا و بزنسەکان.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بەڕێوەبردنى دارایى :</a:t>
            </a:r>
            <a:endParaRPr/>
          </a:p>
        </p:txBody>
      </p:sp>
      <p:sp>
        <p:nvSpPr>
          <p:cNvPr id="115" name="Google Shape;115;p7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16" name="Google Shape;116;p7"/>
          <p:cNvSpPr txBox="1"/>
          <p:nvPr/>
        </p:nvSpPr>
        <p:spPr>
          <a:xfrm>
            <a:off x="1264595" y="2275808"/>
            <a:ext cx="8677072" cy="2500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571500" lvl="0" marL="57150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b="1" i="0" lang="ar-IQ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بەردەوام بوونى کۆمپانیا.</a:t>
            </a:r>
            <a:endParaRPr/>
          </a:p>
          <a:p>
            <a:pPr indent="-571500" lvl="0" marL="57150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b="1" i="0" lang="ar-IQ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فراوان بوون وگەورەبوون.</a:t>
            </a:r>
            <a:endParaRPr/>
          </a:p>
          <a:p>
            <a:pPr indent="-571500" lvl="0" marL="571500" marR="0" rtl="1" algn="r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✔"/>
            </a:pPr>
            <a:r>
              <a:rPr b="1" i="0" lang="ar-IQ" sz="18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قازانجى زیاتر.</a:t>
            </a:r>
            <a:endParaRPr b="1" i="0" sz="18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بەڕێوەبردنى دارایى :</a:t>
            </a:r>
            <a:endParaRPr/>
          </a:p>
        </p:txBody>
      </p:sp>
      <p:sp>
        <p:nvSpPr>
          <p:cNvPr id="122" name="Google Shape;122;p8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23" name="Google Shape;123;p8"/>
          <p:cNvSpPr txBox="1"/>
          <p:nvPr/>
        </p:nvSpPr>
        <p:spPr>
          <a:xfrm>
            <a:off x="1536970" y="2101175"/>
            <a:ext cx="8677072" cy="7101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i="0" lang="ar-IQ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بۆ پێویستە کۆمپانیا پلانى دارایى هەبێت؟</a:t>
            </a:r>
            <a:endParaRPr b="1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younus\AppData\Local\Microsoft\Windows\Temporary Internet Files\Content.IE5\EXVPLBPT\question_1[1].jpg"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124" y="3327181"/>
            <a:ext cx="2008764" cy="2008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بەڕێوەبردنى دارایى :</a:t>
            </a:r>
            <a:endParaRPr/>
          </a:p>
        </p:txBody>
      </p:sp>
      <p:sp>
        <p:nvSpPr>
          <p:cNvPr id="130" name="Google Shape;130;p9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31" name="Google Shape;131;p9"/>
          <p:cNvSpPr txBox="1"/>
          <p:nvPr>
            <p:ph idx="1" type="body"/>
          </p:nvPr>
        </p:nvSpPr>
        <p:spPr>
          <a:xfrm>
            <a:off x="341258" y="1857520"/>
            <a:ext cx="11305309" cy="4825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ar-IQ" sz="4400">
                <a:latin typeface="Calibri"/>
                <a:ea typeface="Calibri"/>
                <a:cs typeface="Calibri"/>
                <a:sym typeface="Calibri"/>
              </a:rPr>
              <a:t>پلانى باش + بەڕێوەبردنى باش = بەردەوام بوون </a:t>
            </a:r>
            <a:endParaRPr/>
          </a:p>
          <a:p>
            <a:pPr indent="0" lvl="0" marL="0" rtl="1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wooden steps drawn on a wall&#10;&#10;Description automatically generated" id="132" name="Google Shape;13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8548" y="3138504"/>
            <a:ext cx="6785131" cy="3208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بەڕێوەبردنى دارایى :</a:t>
            </a:r>
            <a:endParaRPr/>
          </a:p>
        </p:txBody>
      </p:sp>
      <p:sp>
        <p:nvSpPr>
          <p:cNvPr id="138" name="Google Shape;138;p10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341258" y="1857520"/>
            <a:ext cx="11305309" cy="4825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ar-IQ" sz="5400" u="sng">
                <a:latin typeface="Calibri"/>
                <a:ea typeface="Calibri"/>
                <a:cs typeface="Calibri"/>
                <a:sym typeface="Calibri"/>
              </a:rPr>
              <a:t>پوختە:</a:t>
            </a:r>
            <a:endParaRPr/>
          </a:p>
          <a:p>
            <a:pPr indent="-228600" lvl="0" marL="228600" rtl="1" algn="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ar-IQ" sz="3500">
                <a:latin typeface="Calibri"/>
                <a:ea typeface="Calibri"/>
                <a:cs typeface="Calibri"/>
                <a:sym typeface="Calibri"/>
              </a:rPr>
              <a:t>بێ هەبوونى پلانى دارایى وبەرێوەبردنى باش پرۆژە ئەستەمە بەردەوام بێت.</a:t>
            </a:r>
            <a:endParaRPr/>
          </a:p>
          <a:p>
            <a:pPr indent="-228600" lvl="0" marL="228600" rtl="1" algn="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ar-IQ" sz="3500">
                <a:latin typeface="Calibri"/>
                <a:ea typeface="Calibri"/>
                <a:cs typeface="Calibri"/>
                <a:sym typeface="Calibri"/>
              </a:rPr>
              <a:t>دارایى بۆ پرۆژە وەک خوێن وایە بۆ جەستەى مرۆڤ.</a:t>
            </a:r>
            <a:endParaRPr/>
          </a:p>
          <a:p>
            <a:pPr indent="0" lvl="0" marL="0" rtl="1" algn="ctr">
              <a:lnSpc>
                <a:spcPct val="1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450272" y="1282556"/>
            <a:ext cx="11284527" cy="5749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ar-IQ"/>
              <a:t>سەرمایە:</a:t>
            </a:r>
            <a:endParaRPr/>
          </a:p>
        </p:txBody>
      </p:sp>
      <p:sp>
        <p:nvSpPr>
          <p:cNvPr id="145" name="Google Shape;145;p11"/>
          <p:cNvSpPr txBox="1"/>
          <p:nvPr>
            <p:ph idx="12" type="sldNum"/>
          </p:nvPr>
        </p:nvSpPr>
        <p:spPr>
          <a:xfrm>
            <a:off x="11646567" y="6497052"/>
            <a:ext cx="387875" cy="3609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IQ"/>
              <a:t>‹#›</a:t>
            </a:fld>
            <a:endParaRPr/>
          </a:p>
        </p:txBody>
      </p:sp>
      <p:sp>
        <p:nvSpPr>
          <p:cNvPr id="146" name="Google Shape;146;p11"/>
          <p:cNvSpPr txBox="1"/>
          <p:nvPr>
            <p:ph idx="1" type="body"/>
          </p:nvPr>
        </p:nvSpPr>
        <p:spPr>
          <a:xfrm>
            <a:off x="341258" y="1857520"/>
            <a:ext cx="11305309" cy="48256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ar-IQ" sz="5400">
                <a:latin typeface="Calibri"/>
                <a:ea typeface="Calibri"/>
                <a:cs typeface="Calibri"/>
                <a:sym typeface="Calibri"/>
              </a:rPr>
              <a:t>خەملاندنى سەرمایەى پێویست بۆ پرۆژە: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younus\AppData\Local\Microsoft\Windows\Temporary Internet Files\Content.IE5\Q8YMDTDQ\595846,1275403596,6[1].jpg" id="147" name="Google Shape;147;p11"/>
          <p:cNvPicPr preferRelativeResize="0"/>
          <p:nvPr/>
        </p:nvPicPr>
        <p:blipFill rotWithShape="1">
          <a:blip r:embed="rId3">
            <a:alphaModFix/>
          </a:blip>
          <a:srcRect b="0" l="0" r="11286" t="0"/>
          <a:stretch/>
        </p:blipFill>
        <p:spPr>
          <a:xfrm>
            <a:off x="4841723" y="4033542"/>
            <a:ext cx="2304378" cy="2333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00AB51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2023-09-07T07:47:26Z</dcterms:created>
  <dc:creator>Holguera Baez, Maria GIZ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0x010100E541112864F6A9478784012680FB5A85</vt:lpwstr>
  </property>
</Properties>
</file>